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8" r:id="rId3"/>
    <p:sldId id="257" r:id="rId4"/>
    <p:sldId id="258" r:id="rId5"/>
    <p:sldId id="260" r:id="rId6"/>
    <p:sldId id="262" r:id="rId7"/>
    <p:sldId id="259" r:id="rId8"/>
    <p:sldId id="263" r:id="rId9"/>
    <p:sldId id="261" r:id="rId10"/>
    <p:sldId id="264" r:id="rId11"/>
    <p:sldId id="266" r:id="rId12"/>
    <p:sldId id="267"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sta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sta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sta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1"/>
  <c:chart>
    <c:plotArea>
      <c:layout>
        <c:manualLayout>
          <c:layoutTarget val="inner"/>
          <c:xMode val="edge"/>
          <c:yMode val="edge"/>
          <c:x val="8.7893523444704538E-2"/>
          <c:y val="8.3315463226671202E-2"/>
          <c:w val="0.86510575154483693"/>
          <c:h val="0.79822506561679785"/>
        </c:manualLayout>
      </c:layout>
      <c:scatterChart>
        <c:scatterStyle val="lineMarker"/>
        <c:ser>
          <c:idx val="0"/>
          <c:order val="0"/>
          <c:spPr>
            <a:ln>
              <a:noFill/>
            </a:ln>
          </c:spPr>
          <c:trendline>
            <c:spPr>
              <a:ln cap="sq"/>
              <a:effectLst>
                <a:outerShdw sx="1000" sy="1000" algn="ctr" rotWithShape="0">
                  <a:srgbClr val="000000"/>
                </a:outerShdw>
              </a:effectLst>
            </c:spPr>
            <c:trendlineType val="linear"/>
            <c:dispRSqr val="1"/>
            <c:dispEq val="1"/>
            <c:trendlineLbl>
              <c:layout>
                <c:manualLayout>
                  <c:x val="-1.9392423919982985E-2"/>
                  <c:y val="-0.17394454682526397"/>
                </c:manualLayout>
              </c:layout>
              <c:numFmt formatCode="General" sourceLinked="0"/>
              <c:txPr>
                <a:bodyPr/>
                <a:lstStyle/>
                <a:p>
                  <a:pPr>
                    <a:defRPr sz="2000" baseline="0"/>
                  </a:pPr>
                  <a:endParaRPr lang="en-US"/>
                </a:p>
              </c:txPr>
            </c:trendlineLbl>
          </c:trendline>
          <c:xVal>
            <c:numRef>
              <c:f>Sheet1!$D$4:$D$63</c:f>
              <c:numCache>
                <c:formatCode>#,##0</c:formatCode>
                <c:ptCount val="60"/>
                <c:pt idx="0">
                  <c:v>18100000</c:v>
                </c:pt>
                <c:pt idx="1">
                  <c:v>105000000</c:v>
                </c:pt>
                <c:pt idx="2">
                  <c:v>23300000</c:v>
                </c:pt>
                <c:pt idx="3">
                  <c:v>15400000</c:v>
                </c:pt>
                <c:pt idx="4">
                  <c:v>14900000</c:v>
                </c:pt>
                <c:pt idx="5">
                  <c:v>308000</c:v>
                </c:pt>
                <c:pt idx="6">
                  <c:v>70000000</c:v>
                </c:pt>
                <c:pt idx="7">
                  <c:v>561000000</c:v>
                </c:pt>
                <c:pt idx="8">
                  <c:v>211000000</c:v>
                </c:pt>
                <c:pt idx="9">
                  <c:v>158000000</c:v>
                </c:pt>
                <c:pt idx="10">
                  <c:v>53900000</c:v>
                </c:pt>
                <c:pt idx="11">
                  <c:v>38200000</c:v>
                </c:pt>
                <c:pt idx="12">
                  <c:v>40100000</c:v>
                </c:pt>
                <c:pt idx="13">
                  <c:v>34500000</c:v>
                </c:pt>
                <c:pt idx="14">
                  <c:v>1990000</c:v>
                </c:pt>
                <c:pt idx="15">
                  <c:v>33000000</c:v>
                </c:pt>
                <c:pt idx="16">
                  <c:v>3500000</c:v>
                </c:pt>
                <c:pt idx="17">
                  <c:v>14400000</c:v>
                </c:pt>
                <c:pt idx="18">
                  <c:v>118000000</c:v>
                </c:pt>
                <c:pt idx="19">
                  <c:v>36200000</c:v>
                </c:pt>
                <c:pt idx="20">
                  <c:v>1870000</c:v>
                </c:pt>
                <c:pt idx="21">
                  <c:v>12600000</c:v>
                </c:pt>
                <c:pt idx="22">
                  <c:v>4770</c:v>
                </c:pt>
                <c:pt idx="23">
                  <c:v>1060000</c:v>
                </c:pt>
                <c:pt idx="24">
                  <c:v>338000</c:v>
                </c:pt>
                <c:pt idx="25">
                  <c:v>160000</c:v>
                </c:pt>
                <c:pt idx="26">
                  <c:v>26900000</c:v>
                </c:pt>
                <c:pt idx="27">
                  <c:v>97400000</c:v>
                </c:pt>
                <c:pt idx="28">
                  <c:v>2320000</c:v>
                </c:pt>
                <c:pt idx="29">
                  <c:v>2480000</c:v>
                </c:pt>
                <c:pt idx="30">
                  <c:v>43700</c:v>
                </c:pt>
                <c:pt idx="31">
                  <c:v>26500</c:v>
                </c:pt>
                <c:pt idx="32">
                  <c:v>2620000</c:v>
                </c:pt>
                <c:pt idx="33">
                  <c:v>221000</c:v>
                </c:pt>
                <c:pt idx="34">
                  <c:v>3610000</c:v>
                </c:pt>
                <c:pt idx="35">
                  <c:v>169000</c:v>
                </c:pt>
                <c:pt idx="36">
                  <c:v>661000</c:v>
                </c:pt>
                <c:pt idx="37">
                  <c:v>576000</c:v>
                </c:pt>
                <c:pt idx="38">
                  <c:v>51100</c:v>
                </c:pt>
                <c:pt idx="39">
                  <c:v>360000</c:v>
                </c:pt>
                <c:pt idx="40">
                  <c:v>181000</c:v>
                </c:pt>
                <c:pt idx="41">
                  <c:v>1100000</c:v>
                </c:pt>
                <c:pt idx="42">
                  <c:v>50000</c:v>
                </c:pt>
                <c:pt idx="43">
                  <c:v>41700</c:v>
                </c:pt>
                <c:pt idx="44">
                  <c:v>212000</c:v>
                </c:pt>
                <c:pt idx="45">
                  <c:v>583000</c:v>
                </c:pt>
                <c:pt idx="46">
                  <c:v>784000</c:v>
                </c:pt>
                <c:pt idx="47">
                  <c:v>11700000</c:v>
                </c:pt>
                <c:pt idx="48">
                  <c:v>1790000</c:v>
                </c:pt>
                <c:pt idx="49">
                  <c:v>5400000</c:v>
                </c:pt>
                <c:pt idx="50">
                  <c:v>60600000</c:v>
                </c:pt>
                <c:pt idx="51">
                  <c:v>64300</c:v>
                </c:pt>
                <c:pt idx="52">
                  <c:v>377000</c:v>
                </c:pt>
                <c:pt idx="53">
                  <c:v>945000</c:v>
                </c:pt>
                <c:pt idx="54">
                  <c:v>843000</c:v>
                </c:pt>
                <c:pt idx="55">
                  <c:v>339000</c:v>
                </c:pt>
                <c:pt idx="56">
                  <c:v>85300</c:v>
                </c:pt>
                <c:pt idx="57">
                  <c:v>32800000</c:v>
                </c:pt>
                <c:pt idx="58">
                  <c:v>1740</c:v>
                </c:pt>
                <c:pt idx="59">
                  <c:v>24000000</c:v>
                </c:pt>
              </c:numCache>
            </c:numRef>
          </c:xVal>
          <c:yVal>
            <c:numRef>
              <c:f>Sheet1!$E$4:$E$63</c:f>
              <c:numCache>
                <c:formatCode>General</c:formatCode>
                <c:ptCount val="60"/>
                <c:pt idx="0">
                  <c:v>0.2</c:v>
                </c:pt>
                <c:pt idx="1">
                  <c:v>0.38000000000000012</c:v>
                </c:pt>
                <c:pt idx="2">
                  <c:v>0.22000000000000003</c:v>
                </c:pt>
                <c:pt idx="3">
                  <c:v>0.12000000000000002</c:v>
                </c:pt>
                <c:pt idx="4">
                  <c:v>0.35000000000000009</c:v>
                </c:pt>
                <c:pt idx="5">
                  <c:v>0.13</c:v>
                </c:pt>
                <c:pt idx="6">
                  <c:v>6.0000000000000019E-2</c:v>
                </c:pt>
                <c:pt idx="7">
                  <c:v>0.22000000000000003</c:v>
                </c:pt>
                <c:pt idx="8">
                  <c:v>8.0000000000000029E-2</c:v>
                </c:pt>
                <c:pt idx="9">
                  <c:v>0.35000000000000009</c:v>
                </c:pt>
                <c:pt idx="10">
                  <c:v>0.22000000000000003</c:v>
                </c:pt>
                <c:pt idx="11">
                  <c:v>0.28000000000000008</c:v>
                </c:pt>
                <c:pt idx="12">
                  <c:v>0.23</c:v>
                </c:pt>
                <c:pt idx="13">
                  <c:v>0.11000000000000001</c:v>
                </c:pt>
                <c:pt idx="14">
                  <c:v>0.22000000000000003</c:v>
                </c:pt>
                <c:pt idx="15">
                  <c:v>6.0000000000000019E-2</c:v>
                </c:pt>
                <c:pt idx="16">
                  <c:v>0.28000000000000008</c:v>
                </c:pt>
                <c:pt idx="17">
                  <c:v>0.24000000000000005</c:v>
                </c:pt>
                <c:pt idx="18">
                  <c:v>0.18000000000000005</c:v>
                </c:pt>
                <c:pt idx="19">
                  <c:v>0.15000000000000005</c:v>
                </c:pt>
                <c:pt idx="20">
                  <c:v>7.0000000000000021E-2</c:v>
                </c:pt>
                <c:pt idx="21">
                  <c:v>0.18000000000000005</c:v>
                </c:pt>
                <c:pt idx="22">
                  <c:v>0.21000000000000005</c:v>
                </c:pt>
                <c:pt idx="23">
                  <c:v>0.19000000000000003</c:v>
                </c:pt>
                <c:pt idx="24">
                  <c:v>0.26</c:v>
                </c:pt>
                <c:pt idx="25">
                  <c:v>0.24000000000000005</c:v>
                </c:pt>
                <c:pt idx="26">
                  <c:v>0.1</c:v>
                </c:pt>
                <c:pt idx="27">
                  <c:v>0.24000000000000005</c:v>
                </c:pt>
                <c:pt idx="28">
                  <c:v>5.0000000000000017E-2</c:v>
                </c:pt>
                <c:pt idx="29">
                  <c:v>7.0000000000000021E-2</c:v>
                </c:pt>
                <c:pt idx="30">
                  <c:v>0.19000000000000003</c:v>
                </c:pt>
                <c:pt idx="31">
                  <c:v>0.21000000000000005</c:v>
                </c:pt>
                <c:pt idx="32">
                  <c:v>0.29000000000000009</c:v>
                </c:pt>
                <c:pt idx="33">
                  <c:v>0.37000000000000011</c:v>
                </c:pt>
                <c:pt idx="34">
                  <c:v>0.34000000000000008</c:v>
                </c:pt>
                <c:pt idx="35">
                  <c:v>0.11000000000000001</c:v>
                </c:pt>
                <c:pt idx="36">
                  <c:v>0.31000000000000011</c:v>
                </c:pt>
                <c:pt idx="37">
                  <c:v>0.25</c:v>
                </c:pt>
                <c:pt idx="38">
                  <c:v>0.31000000000000011</c:v>
                </c:pt>
                <c:pt idx="39">
                  <c:v>0.29000000000000009</c:v>
                </c:pt>
                <c:pt idx="40">
                  <c:v>0.24000000000000005</c:v>
                </c:pt>
                <c:pt idx="41">
                  <c:v>0.48000000000000009</c:v>
                </c:pt>
                <c:pt idx="42">
                  <c:v>0.22000000000000003</c:v>
                </c:pt>
                <c:pt idx="43">
                  <c:v>0.19000000000000003</c:v>
                </c:pt>
                <c:pt idx="44">
                  <c:v>0.23</c:v>
                </c:pt>
                <c:pt idx="45">
                  <c:v>0.26</c:v>
                </c:pt>
                <c:pt idx="46">
                  <c:v>0.3000000000000001</c:v>
                </c:pt>
                <c:pt idx="47">
                  <c:v>0.13</c:v>
                </c:pt>
                <c:pt idx="48">
                  <c:v>0.22000000000000003</c:v>
                </c:pt>
                <c:pt idx="49">
                  <c:v>0.28000000000000008</c:v>
                </c:pt>
                <c:pt idx="50">
                  <c:v>0.37000000000000011</c:v>
                </c:pt>
                <c:pt idx="51">
                  <c:v>0.24000000000000005</c:v>
                </c:pt>
                <c:pt idx="52">
                  <c:v>0.2</c:v>
                </c:pt>
                <c:pt idx="53">
                  <c:v>0.4</c:v>
                </c:pt>
                <c:pt idx="54">
                  <c:v>0.35000000000000009</c:v>
                </c:pt>
                <c:pt idx="55">
                  <c:v>0.2</c:v>
                </c:pt>
                <c:pt idx="56">
                  <c:v>0.26</c:v>
                </c:pt>
                <c:pt idx="57">
                  <c:v>0.31000000000000011</c:v>
                </c:pt>
                <c:pt idx="58">
                  <c:v>0.2</c:v>
                </c:pt>
                <c:pt idx="59">
                  <c:v>0.22000000000000003</c:v>
                </c:pt>
              </c:numCache>
            </c:numRef>
          </c:yVal>
        </c:ser>
        <c:axId val="47815296"/>
        <c:axId val="61264256"/>
      </c:scatterChart>
      <c:valAx>
        <c:axId val="47815296"/>
        <c:scaling>
          <c:orientation val="minMax"/>
        </c:scaling>
        <c:axPos val="b"/>
        <c:numFmt formatCode="#,##0" sourceLinked="1"/>
        <c:tickLblPos val="nextTo"/>
        <c:crossAx val="61264256"/>
        <c:crosses val="autoZero"/>
        <c:crossBetween val="midCat"/>
      </c:valAx>
      <c:valAx>
        <c:axId val="61264256"/>
        <c:scaling>
          <c:orientation val="minMax"/>
        </c:scaling>
        <c:axPos val="l"/>
        <c:majorGridlines/>
        <c:numFmt formatCode="General" sourceLinked="1"/>
        <c:tickLblPos val="nextTo"/>
        <c:crossAx val="47815296"/>
        <c:crosses val="autoZero"/>
        <c:crossBetween val="midCat"/>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1"/>
  <c:chart>
    <c:plotArea>
      <c:layout/>
      <c:scatterChart>
        <c:scatterStyle val="lineMarker"/>
        <c:ser>
          <c:idx val="0"/>
          <c:order val="0"/>
          <c:spPr>
            <a:ln w="47625">
              <a:noFill/>
            </a:ln>
          </c:spPr>
          <c:trendline>
            <c:trendlineType val="linear"/>
            <c:dispRSqr val="1"/>
            <c:dispEq val="1"/>
            <c:trendlineLbl>
              <c:layout>
                <c:manualLayout>
                  <c:x val="-0.19926696662917134"/>
                  <c:y val="-6.2080573261675633E-2"/>
                </c:manualLayout>
              </c:layout>
              <c:numFmt formatCode="General" sourceLinked="0"/>
              <c:txPr>
                <a:bodyPr/>
                <a:lstStyle/>
                <a:p>
                  <a:pPr>
                    <a:defRPr sz="2000" baseline="0"/>
                  </a:pPr>
                  <a:endParaRPr lang="en-US"/>
                </a:p>
              </c:txPr>
            </c:trendlineLbl>
          </c:trendline>
          <c:xVal>
            <c:numRef>
              <c:f>Sheet1!$B$4:$B$63</c:f>
              <c:numCache>
                <c:formatCode>General</c:formatCode>
                <c:ptCount val="60"/>
                <c:pt idx="0">
                  <c:v>3</c:v>
                </c:pt>
                <c:pt idx="1">
                  <c:v>3</c:v>
                </c:pt>
                <c:pt idx="2">
                  <c:v>3</c:v>
                </c:pt>
                <c:pt idx="3">
                  <c:v>3</c:v>
                </c:pt>
                <c:pt idx="4">
                  <c:v>3</c:v>
                </c:pt>
                <c:pt idx="5">
                  <c:v>3</c:v>
                </c:pt>
                <c:pt idx="6">
                  <c:v>3</c:v>
                </c:pt>
                <c:pt idx="7">
                  <c:v>3</c:v>
                </c:pt>
                <c:pt idx="8">
                  <c:v>3</c:v>
                </c:pt>
                <c:pt idx="9">
                  <c:v>3</c:v>
                </c:pt>
                <c:pt idx="10">
                  <c:v>4</c:v>
                </c:pt>
                <c:pt idx="11">
                  <c:v>4</c:v>
                </c:pt>
                <c:pt idx="12">
                  <c:v>4</c:v>
                </c:pt>
                <c:pt idx="13">
                  <c:v>4</c:v>
                </c:pt>
                <c:pt idx="14">
                  <c:v>4</c:v>
                </c:pt>
                <c:pt idx="15">
                  <c:v>4</c:v>
                </c:pt>
                <c:pt idx="16">
                  <c:v>4</c:v>
                </c:pt>
                <c:pt idx="17">
                  <c:v>4</c:v>
                </c:pt>
                <c:pt idx="18">
                  <c:v>4</c:v>
                </c:pt>
                <c:pt idx="19">
                  <c:v>4</c:v>
                </c:pt>
                <c:pt idx="20">
                  <c:v>5</c:v>
                </c:pt>
                <c:pt idx="21">
                  <c:v>5</c:v>
                </c:pt>
                <c:pt idx="22">
                  <c:v>5</c:v>
                </c:pt>
                <c:pt idx="23">
                  <c:v>5</c:v>
                </c:pt>
                <c:pt idx="24">
                  <c:v>5</c:v>
                </c:pt>
                <c:pt idx="25">
                  <c:v>5</c:v>
                </c:pt>
                <c:pt idx="26">
                  <c:v>5</c:v>
                </c:pt>
                <c:pt idx="27">
                  <c:v>5</c:v>
                </c:pt>
                <c:pt idx="28">
                  <c:v>5</c:v>
                </c:pt>
                <c:pt idx="29">
                  <c:v>5</c:v>
                </c:pt>
                <c:pt idx="30">
                  <c:v>11</c:v>
                </c:pt>
                <c:pt idx="31">
                  <c:v>11</c:v>
                </c:pt>
                <c:pt idx="32">
                  <c:v>11</c:v>
                </c:pt>
                <c:pt idx="33">
                  <c:v>11</c:v>
                </c:pt>
                <c:pt idx="34">
                  <c:v>11</c:v>
                </c:pt>
                <c:pt idx="35">
                  <c:v>11</c:v>
                </c:pt>
                <c:pt idx="36">
                  <c:v>11</c:v>
                </c:pt>
                <c:pt idx="37">
                  <c:v>11</c:v>
                </c:pt>
                <c:pt idx="38">
                  <c:v>11</c:v>
                </c:pt>
                <c:pt idx="39">
                  <c:v>11</c:v>
                </c:pt>
                <c:pt idx="40">
                  <c:v>12</c:v>
                </c:pt>
                <c:pt idx="41">
                  <c:v>12</c:v>
                </c:pt>
                <c:pt idx="42">
                  <c:v>12</c:v>
                </c:pt>
                <c:pt idx="43">
                  <c:v>12</c:v>
                </c:pt>
                <c:pt idx="44">
                  <c:v>12</c:v>
                </c:pt>
                <c:pt idx="45">
                  <c:v>12</c:v>
                </c:pt>
                <c:pt idx="46">
                  <c:v>12</c:v>
                </c:pt>
                <c:pt idx="47">
                  <c:v>12</c:v>
                </c:pt>
                <c:pt idx="48">
                  <c:v>12</c:v>
                </c:pt>
                <c:pt idx="49">
                  <c:v>12</c:v>
                </c:pt>
                <c:pt idx="50">
                  <c:v>13</c:v>
                </c:pt>
                <c:pt idx="51">
                  <c:v>13</c:v>
                </c:pt>
                <c:pt idx="52">
                  <c:v>13</c:v>
                </c:pt>
                <c:pt idx="53">
                  <c:v>13</c:v>
                </c:pt>
                <c:pt idx="54">
                  <c:v>13</c:v>
                </c:pt>
                <c:pt idx="55">
                  <c:v>13</c:v>
                </c:pt>
                <c:pt idx="56">
                  <c:v>13</c:v>
                </c:pt>
                <c:pt idx="57">
                  <c:v>13</c:v>
                </c:pt>
                <c:pt idx="58">
                  <c:v>13</c:v>
                </c:pt>
                <c:pt idx="59">
                  <c:v>13</c:v>
                </c:pt>
              </c:numCache>
            </c:numRef>
          </c:xVal>
          <c:yVal>
            <c:numRef>
              <c:f>Sheet1!$E$4:$E$63</c:f>
              <c:numCache>
                <c:formatCode>General</c:formatCode>
                <c:ptCount val="60"/>
                <c:pt idx="0">
                  <c:v>0.2</c:v>
                </c:pt>
                <c:pt idx="1">
                  <c:v>0.38000000000000006</c:v>
                </c:pt>
                <c:pt idx="2">
                  <c:v>0.22</c:v>
                </c:pt>
                <c:pt idx="3">
                  <c:v>0.12000000000000001</c:v>
                </c:pt>
                <c:pt idx="4">
                  <c:v>0.35000000000000003</c:v>
                </c:pt>
                <c:pt idx="5">
                  <c:v>0.13</c:v>
                </c:pt>
                <c:pt idx="6">
                  <c:v>6.0000000000000005E-2</c:v>
                </c:pt>
                <c:pt idx="7">
                  <c:v>0.22</c:v>
                </c:pt>
                <c:pt idx="8">
                  <c:v>8.0000000000000016E-2</c:v>
                </c:pt>
                <c:pt idx="9">
                  <c:v>0.35000000000000003</c:v>
                </c:pt>
                <c:pt idx="10">
                  <c:v>0.22</c:v>
                </c:pt>
                <c:pt idx="11">
                  <c:v>0.28000000000000008</c:v>
                </c:pt>
                <c:pt idx="12">
                  <c:v>0.23</c:v>
                </c:pt>
                <c:pt idx="13">
                  <c:v>0.11</c:v>
                </c:pt>
                <c:pt idx="14">
                  <c:v>0.22</c:v>
                </c:pt>
                <c:pt idx="15">
                  <c:v>6.0000000000000005E-2</c:v>
                </c:pt>
                <c:pt idx="16">
                  <c:v>0.28000000000000008</c:v>
                </c:pt>
                <c:pt idx="17">
                  <c:v>0.24000000000000002</c:v>
                </c:pt>
                <c:pt idx="18">
                  <c:v>0.18000000000000002</c:v>
                </c:pt>
                <c:pt idx="19">
                  <c:v>0.15000000000000002</c:v>
                </c:pt>
                <c:pt idx="20">
                  <c:v>7.0000000000000021E-2</c:v>
                </c:pt>
                <c:pt idx="21">
                  <c:v>0.18000000000000002</c:v>
                </c:pt>
                <c:pt idx="22">
                  <c:v>0.21000000000000002</c:v>
                </c:pt>
                <c:pt idx="23">
                  <c:v>0.19</c:v>
                </c:pt>
                <c:pt idx="24">
                  <c:v>0.26</c:v>
                </c:pt>
                <c:pt idx="25">
                  <c:v>0.24000000000000002</c:v>
                </c:pt>
                <c:pt idx="26">
                  <c:v>0.1</c:v>
                </c:pt>
                <c:pt idx="27">
                  <c:v>0.24000000000000002</c:v>
                </c:pt>
                <c:pt idx="28">
                  <c:v>0.05</c:v>
                </c:pt>
                <c:pt idx="29">
                  <c:v>7.0000000000000021E-2</c:v>
                </c:pt>
                <c:pt idx="30">
                  <c:v>0.19</c:v>
                </c:pt>
                <c:pt idx="31">
                  <c:v>0.21000000000000002</c:v>
                </c:pt>
                <c:pt idx="32">
                  <c:v>0.29000000000000004</c:v>
                </c:pt>
                <c:pt idx="33">
                  <c:v>0.37000000000000005</c:v>
                </c:pt>
                <c:pt idx="34">
                  <c:v>0.34</c:v>
                </c:pt>
                <c:pt idx="35">
                  <c:v>0.11</c:v>
                </c:pt>
                <c:pt idx="36">
                  <c:v>0.31000000000000005</c:v>
                </c:pt>
                <c:pt idx="37">
                  <c:v>0.25</c:v>
                </c:pt>
                <c:pt idx="38">
                  <c:v>0.31000000000000005</c:v>
                </c:pt>
                <c:pt idx="39">
                  <c:v>0.29000000000000004</c:v>
                </c:pt>
                <c:pt idx="40">
                  <c:v>0.24000000000000002</c:v>
                </c:pt>
                <c:pt idx="41">
                  <c:v>0.48000000000000004</c:v>
                </c:pt>
                <c:pt idx="42">
                  <c:v>0.22</c:v>
                </c:pt>
                <c:pt idx="43">
                  <c:v>0.19</c:v>
                </c:pt>
                <c:pt idx="44">
                  <c:v>0.23</c:v>
                </c:pt>
                <c:pt idx="45">
                  <c:v>0.26</c:v>
                </c:pt>
                <c:pt idx="46">
                  <c:v>0.30000000000000004</c:v>
                </c:pt>
                <c:pt idx="47">
                  <c:v>0.13</c:v>
                </c:pt>
                <c:pt idx="48">
                  <c:v>0.22</c:v>
                </c:pt>
                <c:pt idx="49">
                  <c:v>0.28000000000000008</c:v>
                </c:pt>
                <c:pt idx="50">
                  <c:v>0.37000000000000005</c:v>
                </c:pt>
                <c:pt idx="51">
                  <c:v>0.24000000000000002</c:v>
                </c:pt>
                <c:pt idx="52">
                  <c:v>0.2</c:v>
                </c:pt>
                <c:pt idx="53">
                  <c:v>0.4</c:v>
                </c:pt>
                <c:pt idx="54">
                  <c:v>0.35000000000000003</c:v>
                </c:pt>
                <c:pt idx="55">
                  <c:v>0.2</c:v>
                </c:pt>
                <c:pt idx="56">
                  <c:v>0.26</c:v>
                </c:pt>
                <c:pt idx="57">
                  <c:v>0.31000000000000005</c:v>
                </c:pt>
                <c:pt idx="58">
                  <c:v>0.2</c:v>
                </c:pt>
                <c:pt idx="59">
                  <c:v>0.22</c:v>
                </c:pt>
              </c:numCache>
            </c:numRef>
          </c:yVal>
        </c:ser>
        <c:axId val="68993408"/>
        <c:axId val="68994944"/>
      </c:scatterChart>
      <c:valAx>
        <c:axId val="68993408"/>
        <c:scaling>
          <c:orientation val="minMax"/>
        </c:scaling>
        <c:axPos val="b"/>
        <c:numFmt formatCode="General" sourceLinked="1"/>
        <c:tickLblPos val="nextTo"/>
        <c:crossAx val="68994944"/>
        <c:crosses val="autoZero"/>
        <c:crossBetween val="midCat"/>
      </c:valAx>
      <c:valAx>
        <c:axId val="68994944"/>
        <c:scaling>
          <c:orientation val="minMax"/>
        </c:scaling>
        <c:axPos val="l"/>
        <c:majorGridlines/>
        <c:numFmt formatCode="General" sourceLinked="1"/>
        <c:tickLblPos val="nextTo"/>
        <c:crossAx val="68993408"/>
        <c:crosses val="autoZero"/>
        <c:crossBetween val="midCat"/>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41"/>
  <c:chart>
    <c:plotArea>
      <c:layout/>
      <c:scatterChart>
        <c:scatterStyle val="lineMarker"/>
        <c:ser>
          <c:idx val="0"/>
          <c:order val="0"/>
          <c:spPr>
            <a:ln w="47625">
              <a:noFill/>
            </a:ln>
          </c:spPr>
          <c:yVal>
            <c:numRef>
              <c:f>Sheet1!$J$34:$J$63</c:f>
              <c:numCache>
                <c:formatCode>#,##0</c:formatCode>
                <c:ptCount val="30"/>
                <c:pt idx="0">
                  <c:v>-800</c:v>
                </c:pt>
                <c:pt idx="1">
                  <c:v>-13900</c:v>
                </c:pt>
                <c:pt idx="2">
                  <c:v>1647000</c:v>
                </c:pt>
                <c:pt idx="3">
                  <c:v>219960</c:v>
                </c:pt>
                <c:pt idx="4">
                  <c:v>-5130000</c:v>
                </c:pt>
                <c:pt idx="5">
                  <c:v>-2751000</c:v>
                </c:pt>
                <c:pt idx="6">
                  <c:v>-3379000</c:v>
                </c:pt>
                <c:pt idx="7">
                  <c:v>518900</c:v>
                </c:pt>
                <c:pt idx="8">
                  <c:v>-36900</c:v>
                </c:pt>
                <c:pt idx="9">
                  <c:v>-760000</c:v>
                </c:pt>
                <c:pt idx="10">
                  <c:v>16000</c:v>
                </c:pt>
                <c:pt idx="11">
                  <c:v>-1680000</c:v>
                </c:pt>
                <c:pt idx="12">
                  <c:v>11600</c:v>
                </c:pt>
                <c:pt idx="13">
                  <c:v>-16100</c:v>
                </c:pt>
                <c:pt idx="14">
                  <c:v>-16000</c:v>
                </c:pt>
                <c:pt idx="15">
                  <c:v>557600</c:v>
                </c:pt>
                <c:pt idx="16">
                  <c:v>780120</c:v>
                </c:pt>
                <c:pt idx="17">
                  <c:v>-27100000</c:v>
                </c:pt>
                <c:pt idx="18">
                  <c:v>-3520000</c:v>
                </c:pt>
                <c:pt idx="19">
                  <c:v>4437000</c:v>
                </c:pt>
                <c:pt idx="20">
                  <c:v>60583000</c:v>
                </c:pt>
                <c:pt idx="21">
                  <c:v>61170</c:v>
                </c:pt>
                <c:pt idx="22">
                  <c:v>-432000</c:v>
                </c:pt>
                <c:pt idx="23">
                  <c:v>875000</c:v>
                </c:pt>
                <c:pt idx="24">
                  <c:v>827900</c:v>
                </c:pt>
                <c:pt idx="25">
                  <c:v>101000</c:v>
                </c:pt>
                <c:pt idx="26">
                  <c:v>73900</c:v>
                </c:pt>
                <c:pt idx="27">
                  <c:v>32770700</c:v>
                </c:pt>
                <c:pt idx="28">
                  <c:v>-580</c:v>
                </c:pt>
                <c:pt idx="29">
                  <c:v>-36100000</c:v>
                </c:pt>
              </c:numCache>
            </c:numRef>
          </c:yVal>
        </c:ser>
        <c:axId val="69003904"/>
        <c:axId val="69030272"/>
      </c:scatterChart>
      <c:valAx>
        <c:axId val="69003904"/>
        <c:scaling>
          <c:orientation val="minMax"/>
        </c:scaling>
        <c:axPos val="b"/>
        <c:tickLblPos val="nextTo"/>
        <c:crossAx val="69030272"/>
        <c:crosses val="autoZero"/>
        <c:crossBetween val="midCat"/>
      </c:valAx>
      <c:valAx>
        <c:axId val="69030272"/>
        <c:scaling>
          <c:orientation val="minMax"/>
        </c:scaling>
        <c:axPos val="l"/>
        <c:majorGridlines/>
        <c:numFmt formatCode="#,##0" sourceLinked="1"/>
        <c:tickLblPos val="nextTo"/>
        <c:crossAx val="69003904"/>
        <c:crosses val="autoZero"/>
        <c:crossBetween val="midCat"/>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FEFC2C-5A74-4A49-AA8B-8BB8434B7475}" type="datetimeFigureOut">
              <a:rPr lang="en-US" smtClean="0"/>
              <a:pPr/>
              <a:t>1/26/2009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B9BD3C-7B3A-41E1-B957-DB0EC39DC7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Kim</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Dan</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Dan</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Dan</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Dan</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Dan</a:t>
            </a:r>
            <a:endParaRPr lang="en-US" dirty="0"/>
          </a:p>
        </p:txBody>
      </p:sp>
      <p:sp>
        <p:nvSpPr>
          <p:cNvPr id="4" name="Slide Number Placeholder 3"/>
          <p:cNvSpPr>
            <a:spLocks noGrp="1"/>
          </p:cNvSpPr>
          <p:nvPr>
            <p:ph type="sldNum" sz="quarter" idx="10"/>
          </p:nvPr>
        </p:nvSpPr>
        <p:spPr/>
        <p:txBody>
          <a:bodyPr/>
          <a:lstStyle/>
          <a:p>
            <a:fld id="{5BB9BD3C-7B3A-41E1-B957-DB0EC39DC78C}"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A6E5E-EE9C-49E0-B92A-1BA033B88976}" type="datetimeFigureOut">
              <a:rPr lang="en-US" smtClean="0"/>
              <a:pPr/>
              <a:t>1/26/2009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79D43D1-C1A7-4126-9AED-90D4BF1BCFB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A6E5E-EE9C-49E0-B92A-1BA033B88976}" type="datetimeFigureOut">
              <a:rPr lang="en-US" smtClean="0"/>
              <a:pPr/>
              <a:t>1/26/2009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9D43D1-C1A7-4126-9AED-90D4BF1BCFB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5" name="Picture 4" descr="title slide.PNG"/>
          <p:cNvPicPr>
            <a:picLocks noChangeAspect="1"/>
          </p:cNvPicPr>
          <p:nvPr/>
        </p:nvPicPr>
        <p:blipFill>
          <a:blip r:embed="rId3"/>
          <a:stretch>
            <a:fillRect/>
          </a:stretch>
        </p:blipFill>
        <p:spPr>
          <a:xfrm>
            <a:off x="134775" y="457200"/>
            <a:ext cx="9009225" cy="6019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62200" y="152400"/>
            <a:ext cx="463338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Results Part 2</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5" name="Chart 4"/>
          <p:cNvGraphicFramePr/>
          <p:nvPr/>
        </p:nvGraphicFramePr>
        <p:xfrm>
          <a:off x="457200" y="990600"/>
          <a:ext cx="8001000" cy="4800600"/>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4114801" y="2845158"/>
            <a:ext cx="152400" cy="76200"/>
            <a:chOff x="3810000" y="2133600"/>
            <a:chExt cx="304800" cy="228600"/>
          </a:xfrm>
        </p:grpSpPr>
        <p:cxnSp>
          <p:nvCxnSpPr>
            <p:cNvPr id="7" name="Straight Connector 6"/>
            <p:cNvCxnSpPr/>
            <p:nvPr/>
          </p:nvCxnSpPr>
          <p:spPr>
            <a:xfrm rot="5400000" flipH="1" flipV="1">
              <a:off x="3771900" y="2171700"/>
              <a:ext cx="228600" cy="152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V="1">
              <a:off x="3924300" y="2171700"/>
              <a:ext cx="228600" cy="152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914400" y="5867400"/>
            <a:ext cx="6553200" cy="923330"/>
          </a:xfrm>
          <a:prstGeom prst="rect">
            <a:avLst/>
          </a:prstGeom>
          <a:noFill/>
        </p:spPr>
        <p:txBody>
          <a:bodyPr wrap="square" rtlCol="0">
            <a:spAutoFit/>
          </a:bodyPr>
          <a:lstStyle/>
          <a:p>
            <a:r>
              <a:rPr lang="en-US" dirty="0" smtClean="0"/>
              <a:t>Moderate Strength</a:t>
            </a:r>
          </a:p>
          <a:p>
            <a:r>
              <a:rPr lang="en-US" dirty="0" smtClean="0"/>
              <a:t>Positive</a:t>
            </a:r>
          </a:p>
          <a:p>
            <a:r>
              <a:rPr lang="en-US" dirty="0" smtClean="0"/>
              <a:t>Linear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304800" y="1066800"/>
            <a:ext cx="8458200" cy="4525963"/>
          </a:xfrm>
          <a:prstGeom prst="rect">
            <a:avLst/>
          </a:prstGeom>
        </p:spPr>
        <p:txBody>
          <a:bodyPr vert="horz" lIns="91440" tIns="45720" rIns="91440" bIns="45720" rtlCol="0">
            <a:normAutofit fontScale="925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Ho: </a:t>
            </a:r>
            <a:r>
              <a:rPr kumimoji="0" lang="el-GR" sz="3200" b="0" i="0" u="none" strike="noStrike" kern="1200" cap="none" spc="0" normalizeH="0" baseline="0" noProof="0" dirty="0" smtClean="0">
                <a:ln>
                  <a:noFill/>
                </a:ln>
                <a:solidFill>
                  <a:schemeClr val="tx1"/>
                </a:solidFill>
                <a:effectLst/>
                <a:uLnTx/>
                <a:uFillTx/>
                <a:latin typeface="+mn-lt"/>
                <a:ea typeface="+mn-ea"/>
                <a:cs typeface="+mn-cs"/>
              </a:rPr>
              <a:t>β</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Ha: </a:t>
            </a:r>
            <a:r>
              <a:rPr kumimoji="0" lang="el-GR" sz="3200" b="0" i="0" u="none" strike="noStrike" kern="1200" cap="none" spc="0" normalizeH="0" baseline="0" noProof="0" dirty="0" smtClean="0">
                <a:ln>
                  <a:noFill/>
                </a:ln>
                <a:solidFill>
                  <a:schemeClr val="tx1"/>
                </a:solidFill>
                <a:effectLst/>
                <a:uLnTx/>
                <a:uFillTx/>
                <a:latin typeface="+mn-lt"/>
                <a:ea typeface="+mn-ea"/>
                <a:cs typeface="+mn-cs"/>
              </a:rPr>
              <a:t>β</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&gt;0</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 = b/</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SE</a:t>
            </a:r>
            <a:r>
              <a:rPr kumimoji="0" lang="en-US" sz="3200" b="0" i="0" u="none" strike="noStrike" kern="1200" cap="none" spc="0" normalizeH="0" baseline="-25000" noProof="0" dirty="0" err="1" smtClean="0">
                <a:ln>
                  <a:noFill/>
                </a:ln>
                <a:solidFill>
                  <a:schemeClr val="tx1"/>
                </a:solidFill>
                <a:effectLst/>
                <a:uLnTx/>
                <a:uFillTx/>
                <a:latin typeface="+mn-lt"/>
                <a:ea typeface="+mn-ea"/>
                <a:cs typeface="+mn-cs"/>
              </a:rPr>
              <a:t>b</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 3.1667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p(t&gt;3.1667) = .00123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We reject Ho for Ha because our p-value of .00123 is less than alpha = .05. We have sufficient evidence that the slope of the population regression line for number of</a:t>
            </a:r>
            <a:r>
              <a:rPr kumimoji="0" lang="en-US" sz="2000" b="0" i="0" u="none" strike="noStrike" kern="1200" cap="none" spc="0" normalizeH="0" noProof="0" dirty="0" smtClean="0">
                <a:ln>
                  <a:noFill/>
                </a:ln>
                <a:solidFill>
                  <a:schemeClr val="tx1"/>
                </a:solidFill>
                <a:effectLst/>
                <a:uLnTx/>
                <a:uFillTx/>
                <a:latin typeface="+mn-lt"/>
                <a:ea typeface="+mn-ea"/>
                <a:cs typeface="+mn-cs"/>
              </a:rPr>
              <a:t> letters</a:t>
            </a:r>
            <a:r>
              <a:rPr kumimoji="0" lang="en-US" sz="2000" b="0" i="0" u="none" strike="noStrike" kern="1200" cap="none" spc="0" normalizeH="0" baseline="0" noProof="0" dirty="0" smtClean="0">
                <a:ln>
                  <a:noFill/>
                </a:ln>
                <a:solidFill>
                  <a:schemeClr val="tx1"/>
                </a:solidFill>
                <a:effectLst/>
                <a:uLnTx/>
                <a:uFillTx/>
                <a:latin typeface="+mn-lt"/>
                <a:ea typeface="+mn-ea"/>
                <a:cs typeface="+mn-cs"/>
              </a:rPr>
              <a:t> and search time on Google is greater than zero. Therefore, as number of letters in the search increases, the search time increases.</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4"/>
          <p:cNvSpPr/>
          <p:nvPr/>
        </p:nvSpPr>
        <p:spPr>
          <a:xfrm>
            <a:off x="3066748" y="304800"/>
            <a:ext cx="301050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Line Test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1143000"/>
            <a:ext cx="8534400" cy="4031873"/>
          </a:xfrm>
          <a:prstGeom prst="rect">
            <a:avLst/>
          </a:prstGeom>
          <a:noFill/>
        </p:spPr>
        <p:txBody>
          <a:bodyPr wrap="square" rtlCol="0">
            <a:spAutoFit/>
          </a:bodyPr>
          <a:lstStyle/>
          <a:p>
            <a:r>
              <a:rPr lang="en-US" sz="3200" dirty="0" smtClean="0"/>
              <a:t>Confidence level: 95%</a:t>
            </a:r>
          </a:p>
          <a:p>
            <a:endParaRPr lang="en-US" sz="3200" dirty="0" smtClean="0"/>
          </a:p>
          <a:p>
            <a:r>
              <a:rPr lang="en-US" sz="3200" dirty="0" smtClean="0"/>
              <a:t>b ± t* </a:t>
            </a:r>
            <a:r>
              <a:rPr lang="en-US" sz="3200" dirty="0" err="1" smtClean="0"/>
              <a:t>SE</a:t>
            </a:r>
            <a:r>
              <a:rPr lang="en-US" sz="3200" baseline="-25000" dirty="0" err="1" smtClean="0"/>
              <a:t>b</a:t>
            </a:r>
            <a:endParaRPr lang="en-US" sz="3200" baseline="-25000" dirty="0" smtClean="0"/>
          </a:p>
          <a:p>
            <a:r>
              <a:rPr lang="en-US" sz="3200" dirty="0" smtClean="0"/>
              <a:t>(.0032, .0142)</a:t>
            </a:r>
          </a:p>
          <a:p>
            <a:endParaRPr lang="en-US" sz="3200" dirty="0" smtClean="0"/>
          </a:p>
          <a:p>
            <a:r>
              <a:rPr lang="en-US" sz="3200" dirty="0" smtClean="0"/>
              <a:t>We are 95% confident that the slope of the population regression line lies between .0032 and .0142 seconds per character.</a:t>
            </a:r>
          </a:p>
        </p:txBody>
      </p:sp>
      <p:sp>
        <p:nvSpPr>
          <p:cNvPr id="4" name="Rectangle 3"/>
          <p:cNvSpPr/>
          <p:nvPr/>
        </p:nvSpPr>
        <p:spPr>
          <a:xfrm>
            <a:off x="1324252" y="304800"/>
            <a:ext cx="6495496"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Confidence Interval</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26061" y="304800"/>
            <a:ext cx="5691879"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Google vs. Yahoo</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5" name="TextBox 4"/>
          <p:cNvSpPr txBox="1"/>
          <p:nvPr/>
        </p:nvSpPr>
        <p:spPr>
          <a:xfrm>
            <a:off x="228600" y="1828800"/>
            <a:ext cx="7848600" cy="1569660"/>
          </a:xfrm>
          <a:prstGeom prst="rect">
            <a:avLst/>
          </a:prstGeom>
          <a:noFill/>
        </p:spPr>
        <p:txBody>
          <a:bodyPr wrap="square" rtlCol="0">
            <a:spAutoFit/>
          </a:bodyPr>
          <a:lstStyle/>
          <a:p>
            <a:pPr>
              <a:buFont typeface="Arial" pitchFamily="34" charset="0"/>
              <a:buChar char="•"/>
            </a:pPr>
            <a:r>
              <a:rPr lang="en-US" sz="3200" dirty="0" smtClean="0"/>
              <a:t>Compare number of search results on Google and Yahoo</a:t>
            </a:r>
          </a:p>
          <a:p>
            <a:pPr>
              <a:buFont typeface="Arial" pitchFamily="34" charset="0"/>
              <a:buChar char="•"/>
            </a:pPr>
            <a:r>
              <a:rPr lang="en-US" sz="3200" dirty="0" smtClean="0"/>
              <a:t>1 </a:t>
            </a:r>
            <a:r>
              <a:rPr lang="en-US" sz="3200" dirty="0" err="1" smtClean="0"/>
              <a:t>Samp</a:t>
            </a:r>
            <a:r>
              <a:rPr lang="en-US" sz="3200" dirty="0" smtClean="0"/>
              <a:t>-t test for matched pairs</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29622" y="0"/>
            <a:ext cx="1684756"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Data</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6" name="Table 5"/>
          <p:cNvGraphicFramePr>
            <a:graphicFrameLocks noGrp="1"/>
          </p:cNvGraphicFramePr>
          <p:nvPr/>
        </p:nvGraphicFramePr>
        <p:xfrm>
          <a:off x="1905000" y="1823427"/>
          <a:ext cx="2438400" cy="3869028"/>
        </p:xfrm>
        <a:graphic>
          <a:graphicData uri="http://schemas.openxmlformats.org/drawingml/2006/table">
            <a:tbl>
              <a:tblPr>
                <a:tableStyleId>{5940675A-B579-460E-94D1-54222C63F5DA}</a:tableStyleId>
              </a:tblPr>
              <a:tblGrid>
                <a:gridCol w="1385455"/>
                <a:gridCol w="1052945"/>
              </a:tblGrid>
              <a:tr h="255883">
                <a:tc>
                  <a:txBody>
                    <a:bodyPr/>
                    <a:lstStyle/>
                    <a:p>
                      <a:pPr algn="ctr" fontAlgn="b"/>
                      <a:r>
                        <a:rPr lang="en-US" sz="1600" u="none" strike="noStrike" baseline="0" dirty="0" err="1"/>
                        <a:t>pontificals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-800</a:t>
                      </a:r>
                      <a:endParaRPr lang="en-US" sz="1600" b="0" i="0" u="none" strike="noStrike" baseline="0" dirty="0">
                        <a:solidFill>
                          <a:srgbClr val="000000"/>
                        </a:solidFill>
                        <a:latin typeface="Calibri"/>
                      </a:endParaRPr>
                    </a:p>
                  </a:txBody>
                  <a:tcPr marL="9525" marR="9525" marT="9525" marB="0" anchor="b"/>
                </a:tc>
              </a:tr>
              <a:tr h="286666">
                <a:tc>
                  <a:txBody>
                    <a:bodyPr/>
                    <a:lstStyle/>
                    <a:p>
                      <a:pPr algn="ctr" fontAlgn="b"/>
                      <a:r>
                        <a:rPr lang="en-US" sz="1600" u="none" strike="noStrike" baseline="0" dirty="0" err="1"/>
                        <a:t>trichromats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a:t>
                      </a:r>
                      <a:r>
                        <a:rPr lang="en-US" sz="1600" dirty="0"/>
                        <a:t>13,900</a:t>
                      </a:r>
                      <a:endParaRPr lang="en-US" sz="1600" b="0" i="0" u="none" strike="noStrike" baseline="0" dirty="0">
                        <a:solidFill>
                          <a:srgbClr val="000000"/>
                        </a:solidFill>
                        <a:latin typeface="Calibri"/>
                      </a:endParaRPr>
                    </a:p>
                  </a:txBody>
                  <a:tcPr marL="9525" marR="9525" marT="9525" marB="0" anchor="b"/>
                </a:tc>
              </a:tr>
              <a:tr h="255883">
                <a:tc>
                  <a:txBody>
                    <a:bodyPr/>
                    <a:lstStyle/>
                    <a:p>
                      <a:pPr algn="ctr" fontAlgn="b"/>
                      <a:r>
                        <a:rPr lang="en-US" sz="1600" u="none" strike="noStrike" baseline="0" dirty="0" err="1"/>
                        <a:t>supplanters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1,647,000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err="1"/>
                        <a:t>prebiologic</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219,960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a:t>regenerated</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-5,130,000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a:t>cheesecloth</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-2,751,000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a:t>memorialize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-3,379,000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err="1"/>
                        <a:t>preinvasion</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518,900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dirty="0" err="1"/>
                        <a:t>binucleated</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-36,900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a:t>deceitfully</a:t>
                      </a:r>
                      <a:endParaRPr lang="en-US" sz="1600" b="0" i="0" u="none" strike="noStrike" baseline="0">
                        <a:solidFill>
                          <a:srgbClr val="000000"/>
                        </a:solidFill>
                        <a:latin typeface="Calibri"/>
                      </a:endParaRPr>
                    </a:p>
                  </a:txBody>
                  <a:tcPr marL="9525" marR="9525" marT="9525" marB="0" anchor="b"/>
                </a:tc>
                <a:tc>
                  <a:txBody>
                    <a:bodyPr/>
                    <a:lstStyle/>
                    <a:p>
                      <a:pPr algn="r" fontAlgn="b"/>
                      <a:r>
                        <a:rPr lang="en-US" sz="1600" u="none" strike="noStrike" baseline="0"/>
                        <a:t>-760,000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a:t>usufructuary</a:t>
                      </a:r>
                      <a:endParaRPr lang="en-US" sz="1600" b="0" i="0" u="none" strike="noStrike" baseline="0">
                        <a:solidFill>
                          <a:srgbClr val="000000"/>
                        </a:solidFill>
                        <a:latin typeface="Calibri"/>
                      </a:endParaRPr>
                    </a:p>
                  </a:txBody>
                  <a:tcPr marL="9525" marR="9525" marT="9525" marB="0" anchor="b"/>
                </a:tc>
                <a:tc>
                  <a:txBody>
                    <a:bodyPr/>
                    <a:lstStyle/>
                    <a:p>
                      <a:pPr algn="r" fontAlgn="b"/>
                      <a:r>
                        <a:rPr lang="en-US" sz="1600" u="none" strike="noStrike" baseline="0"/>
                        <a:t>16,000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a:t>appropriates</a:t>
                      </a:r>
                      <a:endParaRPr lang="en-US" sz="1600" b="0" i="0" u="none" strike="noStrike" baseline="0">
                        <a:solidFill>
                          <a:srgbClr val="000000"/>
                        </a:solidFill>
                        <a:latin typeface="Calibri"/>
                      </a:endParaRPr>
                    </a:p>
                  </a:txBody>
                  <a:tcPr marL="9525" marR="9525" marT="9525" marB="0" anchor="b"/>
                </a:tc>
                <a:tc>
                  <a:txBody>
                    <a:bodyPr/>
                    <a:lstStyle/>
                    <a:p>
                      <a:pPr algn="r" fontAlgn="b"/>
                      <a:r>
                        <a:rPr lang="en-US" sz="1600" u="none" strike="noStrike" baseline="0"/>
                        <a:t>-1,680,000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a:t>circumfluent</a:t>
                      </a:r>
                      <a:endParaRPr lang="en-US" sz="1600" b="0" i="0" u="none" strike="noStrike" baseline="0">
                        <a:solidFill>
                          <a:srgbClr val="000000"/>
                        </a:solidFill>
                        <a:latin typeface="Calibri"/>
                      </a:endParaRPr>
                    </a:p>
                  </a:txBody>
                  <a:tcPr marL="9525" marR="9525" marT="9525" marB="0" anchor="b"/>
                </a:tc>
                <a:tc>
                  <a:txBody>
                    <a:bodyPr/>
                    <a:lstStyle/>
                    <a:p>
                      <a:pPr algn="r" fontAlgn="b"/>
                      <a:r>
                        <a:rPr lang="en-US" sz="1600" u="none" strike="noStrike" baseline="0"/>
                        <a:t>11,600</a:t>
                      </a:r>
                      <a:endParaRPr lang="en-US" sz="1600" b="0" i="0" u="none" strike="noStrike" baseline="0">
                        <a:solidFill>
                          <a:srgbClr val="000000"/>
                        </a:solidFill>
                        <a:latin typeface="Calibri"/>
                      </a:endParaRPr>
                    </a:p>
                  </a:txBody>
                  <a:tcPr marL="9525" marR="9525" marT="9525" marB="0" anchor="b"/>
                </a:tc>
              </a:tr>
              <a:tr h="255883">
                <a:tc>
                  <a:txBody>
                    <a:bodyPr/>
                    <a:lstStyle/>
                    <a:p>
                      <a:pPr algn="ctr" fontAlgn="b"/>
                      <a:r>
                        <a:rPr lang="en-US" sz="1600" u="none" strike="noStrike" baseline="0"/>
                        <a:t>forgeability</a:t>
                      </a:r>
                      <a:endParaRPr lang="en-US" sz="1600" b="0" i="0" u="none" strike="noStrike" baseline="0">
                        <a:solidFill>
                          <a:srgbClr val="000000"/>
                        </a:solidFill>
                        <a:latin typeface="Calibri"/>
                      </a:endParaRPr>
                    </a:p>
                  </a:txBody>
                  <a:tcPr marL="9525" marR="9525" marT="9525" marB="0" anchor="b"/>
                </a:tc>
                <a:tc>
                  <a:txBody>
                    <a:bodyPr/>
                    <a:lstStyle/>
                    <a:p>
                      <a:pPr algn="r" fontAlgn="b"/>
                      <a:r>
                        <a:rPr lang="en-US" sz="1600" u="none" strike="noStrike" baseline="0" dirty="0"/>
                        <a:t>-16,100</a:t>
                      </a:r>
                      <a:endParaRPr lang="en-US" sz="1600" b="0" i="0" u="none" strike="noStrike" baseline="0" dirty="0">
                        <a:solidFill>
                          <a:srgbClr val="000000"/>
                        </a:solidFill>
                        <a:latin typeface="Calibri"/>
                      </a:endParaRPr>
                    </a:p>
                  </a:txBody>
                  <a:tcPr marL="9525" marR="9525" marT="9525" marB="0" anchor="b"/>
                </a:tc>
              </a:tr>
              <a:tr h="255883">
                <a:tc>
                  <a:txBody>
                    <a:bodyPr/>
                    <a:lstStyle/>
                    <a:p>
                      <a:pPr algn="ctr" fontAlgn="b"/>
                      <a:r>
                        <a:rPr lang="en-US" sz="1600" u="none" strike="noStrike" baseline="0" dirty="0" err="1"/>
                        <a:t>misericordes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-16,000</a:t>
                      </a:r>
                      <a:endParaRPr lang="en-US" sz="1600" b="0" i="0" u="none" strike="noStrike" baseline="0" dirty="0">
                        <a:solidFill>
                          <a:srgbClr val="000000"/>
                        </a:solidFill>
                        <a:latin typeface="Calibri"/>
                      </a:endParaRPr>
                    </a:p>
                  </a:txBody>
                  <a:tcPr marL="9525" marR="9525" marT="9525" marB="0" anchor="b"/>
                </a:tc>
              </a:tr>
            </a:tbl>
          </a:graphicData>
        </a:graphic>
      </p:graphicFrame>
      <p:graphicFrame>
        <p:nvGraphicFramePr>
          <p:cNvPr id="7" name="Table 6"/>
          <p:cNvGraphicFramePr>
            <a:graphicFrameLocks noGrp="1"/>
          </p:cNvGraphicFramePr>
          <p:nvPr/>
        </p:nvGraphicFramePr>
        <p:xfrm>
          <a:off x="4343400" y="1828800"/>
          <a:ext cx="2819400" cy="3876540"/>
        </p:xfrm>
        <a:graphic>
          <a:graphicData uri="http://schemas.openxmlformats.org/drawingml/2006/table">
            <a:tbl>
              <a:tblPr>
                <a:tableStyleId>{5940675A-B579-460E-94D1-54222C63F5DA}</a:tableStyleId>
              </a:tblPr>
              <a:tblGrid>
                <a:gridCol w="1601932"/>
                <a:gridCol w="1217468"/>
              </a:tblGrid>
              <a:tr h="258436">
                <a:tc>
                  <a:txBody>
                    <a:bodyPr/>
                    <a:lstStyle/>
                    <a:p>
                      <a:pPr algn="ctr" fontAlgn="b"/>
                      <a:r>
                        <a:rPr lang="en-US" sz="1600" u="none" strike="noStrike" baseline="0" dirty="0"/>
                        <a:t>retrogresses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557,600</a:t>
                      </a:r>
                      <a:endParaRPr lang="en-US" sz="1600" b="0" i="0" u="none" strike="noStrike" baseline="0" dirty="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futurologies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780,120</a:t>
                      </a:r>
                      <a:endParaRPr lang="en-US" sz="1600" b="0" i="0" u="none" strike="noStrike" baseline="0" dirty="0">
                        <a:solidFill>
                          <a:srgbClr val="000000"/>
                        </a:solidFill>
                        <a:latin typeface="Calibri"/>
                      </a:endParaRPr>
                    </a:p>
                  </a:txBody>
                  <a:tcPr marL="9525" marR="9525" marT="9525" marB="0" anchor="b"/>
                </a:tc>
              </a:tr>
              <a:tr h="258436">
                <a:tc>
                  <a:txBody>
                    <a:bodyPr/>
                    <a:lstStyle/>
                    <a:p>
                      <a:pPr algn="ctr" fontAlgn="b"/>
                      <a:r>
                        <a:rPr lang="en-US" sz="1600" u="none" strike="noStrike" baseline="0" dirty="0"/>
                        <a:t>consultative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-27,100,000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temperaments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-3,520,000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prefabricate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4,437,000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subliterature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60,583,000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archegoniates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61,170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antidiarrheal</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-432,000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misconceiving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875,000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preparatively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827,900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chalcogenides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101,000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interpleading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73,900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err="1"/>
                        <a:t>nonelementary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32,770,700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stratocracies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a:t>-580</a:t>
                      </a:r>
                      <a:endParaRPr lang="en-US" sz="1600" b="0" i="0" u="none" strike="noStrike" baseline="0">
                        <a:solidFill>
                          <a:srgbClr val="000000"/>
                        </a:solidFill>
                        <a:latin typeface="Calibri"/>
                      </a:endParaRPr>
                    </a:p>
                  </a:txBody>
                  <a:tcPr marL="9525" marR="9525" marT="9525" marB="0" anchor="b"/>
                </a:tc>
              </a:tr>
              <a:tr h="258436">
                <a:tc>
                  <a:txBody>
                    <a:bodyPr/>
                    <a:lstStyle/>
                    <a:p>
                      <a:pPr algn="ctr" fontAlgn="b"/>
                      <a:r>
                        <a:rPr lang="en-US" sz="1600" u="none" strike="noStrike" baseline="0" dirty="0"/>
                        <a:t>concentrating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-36,100,000</a:t>
                      </a:r>
                      <a:endParaRPr lang="en-US" sz="1600" b="0" i="0" u="none" strike="noStrike" baseline="0" dirty="0">
                        <a:solidFill>
                          <a:srgbClr val="000000"/>
                        </a:solidFill>
                        <a:latin typeface="Calibri"/>
                      </a:endParaRPr>
                    </a:p>
                  </a:txBody>
                  <a:tcPr marL="9525" marR="9525" marT="9525" marB="0" anchor="b"/>
                </a:tc>
              </a:tr>
            </a:tbl>
          </a:graphicData>
        </a:graphic>
      </p:graphicFrame>
      <p:sp>
        <p:nvSpPr>
          <p:cNvPr id="8" name="TextBox 7"/>
          <p:cNvSpPr txBox="1"/>
          <p:nvPr/>
        </p:nvSpPr>
        <p:spPr>
          <a:xfrm>
            <a:off x="3009900" y="914400"/>
            <a:ext cx="3124200" cy="369332"/>
          </a:xfrm>
          <a:prstGeom prst="rect">
            <a:avLst/>
          </a:prstGeom>
          <a:noFill/>
        </p:spPr>
        <p:txBody>
          <a:bodyPr wrap="square" rtlCol="0">
            <a:spAutoFit/>
          </a:bodyPr>
          <a:lstStyle/>
          <a:p>
            <a:r>
              <a:rPr lang="en-US" dirty="0" smtClean="0"/>
              <a:t>Google results – Yahoo results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381000" y="1066800"/>
          <a:ext cx="83058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2362200" y="152400"/>
            <a:ext cx="463338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Results Part 3</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TextBox 5"/>
          <p:cNvSpPr txBox="1"/>
          <p:nvPr/>
        </p:nvSpPr>
        <p:spPr>
          <a:xfrm>
            <a:off x="1066800" y="5791200"/>
            <a:ext cx="6934200" cy="369332"/>
          </a:xfrm>
          <a:prstGeom prst="rect">
            <a:avLst/>
          </a:prstGeom>
          <a:noFill/>
        </p:spPr>
        <p:txBody>
          <a:bodyPr wrap="square" rtlCol="0">
            <a:spAutoFit/>
          </a:bodyPr>
          <a:lstStyle/>
          <a:p>
            <a:r>
              <a:rPr lang="en-US" dirty="0" smtClean="0"/>
              <a:t>Graph of difference in Google results vs. Yahoo results (Google – Yahoo)</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lstStyle/>
          <a:p>
            <a:pPr>
              <a:buNone/>
            </a:pPr>
            <a:r>
              <a:rPr lang="en-US" dirty="0" smtClean="0"/>
              <a:t>Ho: µ</a:t>
            </a:r>
            <a:r>
              <a:rPr lang="en-US" baseline="-25000" dirty="0" smtClean="0"/>
              <a:t>d</a:t>
            </a:r>
            <a:r>
              <a:rPr lang="en-US" dirty="0" smtClean="0"/>
              <a:t> = 0</a:t>
            </a:r>
          </a:p>
          <a:p>
            <a:pPr>
              <a:buNone/>
            </a:pPr>
            <a:r>
              <a:rPr lang="en-US" dirty="0" smtClean="0"/>
              <a:t>Ha: µ</a:t>
            </a:r>
            <a:r>
              <a:rPr lang="en-US" baseline="-25000" dirty="0" smtClean="0"/>
              <a:t>d</a:t>
            </a:r>
            <a:r>
              <a:rPr lang="en-US" dirty="0" smtClean="0"/>
              <a:t> &gt; 0</a:t>
            </a:r>
          </a:p>
          <a:p>
            <a:pPr>
              <a:buNone/>
            </a:pPr>
            <a:endParaRPr lang="en-US" dirty="0" smtClean="0"/>
          </a:p>
          <a:p>
            <a:pPr>
              <a:buNone/>
            </a:pPr>
            <a:r>
              <a:rPr lang="en-US" dirty="0" smtClean="0"/>
              <a:t>t = .2806</a:t>
            </a:r>
          </a:p>
          <a:p>
            <a:pPr>
              <a:buNone/>
            </a:pPr>
            <a:r>
              <a:rPr lang="en-US" dirty="0" smtClean="0"/>
              <a:t>p(t &gt; .2806|df=29) = .3905</a:t>
            </a:r>
          </a:p>
          <a:p>
            <a:pPr>
              <a:buNone/>
            </a:pPr>
            <a:endParaRPr lang="en-US" dirty="0" smtClean="0"/>
          </a:p>
          <a:p>
            <a:pPr indent="0">
              <a:buNone/>
            </a:pPr>
            <a:r>
              <a:rPr lang="en-US" sz="2000" dirty="0" smtClean="0"/>
              <a:t>We fail to reject Ho because our p-value of .3905 is greater than alpha = .05. We have sufficient evidence that the mean difference of Google results vs. Yahoo is equal to zero.</a:t>
            </a:r>
          </a:p>
        </p:txBody>
      </p:sp>
      <p:sp>
        <p:nvSpPr>
          <p:cNvPr id="4" name="Rectangle 3"/>
          <p:cNvSpPr/>
          <p:nvPr/>
        </p:nvSpPr>
        <p:spPr>
          <a:xfrm>
            <a:off x="182273" y="0"/>
            <a:ext cx="8779455" cy="830997"/>
          </a:xfrm>
          <a:prstGeom prst="rect">
            <a:avLst/>
          </a:prstGeom>
          <a:noFill/>
        </p:spPr>
        <p:txBody>
          <a:bodyPr wrap="none" lIns="91440" tIns="45720" rIns="91440" bIns="45720">
            <a:spAutoFit/>
          </a:bodyPr>
          <a:lstStyle/>
          <a:p>
            <a:pPr algn="ctr"/>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1-samp t test (matched pairs)</a:t>
            </a:r>
            <a:endParaRPr lang="en-US" sz="4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33795" name="Object 3"/>
          <p:cNvGraphicFramePr>
            <a:graphicFrameLocks noChangeAspect="1"/>
          </p:cNvGraphicFramePr>
          <p:nvPr/>
        </p:nvGraphicFramePr>
        <p:xfrm>
          <a:off x="3505200" y="762000"/>
          <a:ext cx="1974850" cy="2609850"/>
        </p:xfrm>
        <a:graphic>
          <a:graphicData uri="http://schemas.openxmlformats.org/presentationml/2006/ole">
            <p:oleObj spid="_x0000_s33795" name="Equation" r:id="rId3" imgW="291960" imgH="647640" progId="Equation.3">
              <p:embed/>
            </p:oleObj>
          </a:graphicData>
        </a:graphic>
      </p:graphicFrame>
      <p:sp>
        <p:nvSpPr>
          <p:cNvPr id="10" name="TextBox 9"/>
          <p:cNvSpPr txBox="1"/>
          <p:nvPr/>
        </p:nvSpPr>
        <p:spPr>
          <a:xfrm>
            <a:off x="2971800" y="1676400"/>
            <a:ext cx="609600" cy="523220"/>
          </a:xfrm>
          <a:prstGeom prst="rect">
            <a:avLst/>
          </a:prstGeom>
          <a:noFill/>
        </p:spPr>
        <p:txBody>
          <a:bodyPr wrap="square" rtlCol="0">
            <a:spAutoFit/>
          </a:bodyPr>
          <a:lstStyle/>
          <a:p>
            <a:r>
              <a:rPr lang="en-US" sz="2800" smtClean="0"/>
              <a:t>t =</a:t>
            </a:r>
            <a:endParaRPr lang="en-U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t>Don’t always get the same search time every time you search for the same word.</a:t>
            </a:r>
          </a:p>
          <a:p>
            <a:pPr indent="0">
              <a:buNone/>
            </a:pPr>
            <a:endParaRPr lang="en-US" dirty="0" smtClean="0"/>
          </a:p>
          <a:p>
            <a:pPr indent="0">
              <a:buNone/>
            </a:pPr>
            <a:r>
              <a:rPr lang="en-US" dirty="0" smtClean="0"/>
              <a:t>Internet connection may not be the same during all tests</a:t>
            </a:r>
          </a:p>
          <a:p>
            <a:pPr>
              <a:buNone/>
            </a:pPr>
            <a:endParaRPr lang="en-US" dirty="0" smtClean="0"/>
          </a:p>
          <a:p>
            <a:pPr indent="0">
              <a:buNone/>
            </a:pPr>
            <a:r>
              <a:rPr lang="en-US" dirty="0" smtClean="0"/>
              <a:t>More people searching may affect the search time</a:t>
            </a:r>
          </a:p>
        </p:txBody>
      </p:sp>
      <p:sp>
        <p:nvSpPr>
          <p:cNvPr id="4" name="Rectangle 3"/>
          <p:cNvSpPr/>
          <p:nvPr/>
        </p:nvSpPr>
        <p:spPr>
          <a:xfrm>
            <a:off x="1882321" y="0"/>
            <a:ext cx="5379358"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Sources of error</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The number of characters you search for in Google can slightly affect the search time</a:t>
            </a:r>
          </a:p>
          <a:p>
            <a:pPr>
              <a:buNone/>
            </a:pPr>
            <a:endParaRPr lang="en-US" dirty="0" smtClean="0"/>
          </a:p>
          <a:p>
            <a:pPr>
              <a:buNone/>
            </a:pPr>
            <a:r>
              <a:rPr lang="en-US" dirty="0" smtClean="0"/>
              <a:t>The number of results found on Google may have no effect on the search time</a:t>
            </a:r>
          </a:p>
          <a:p>
            <a:pPr>
              <a:buNone/>
            </a:pPr>
            <a:endParaRPr lang="en-US" dirty="0" smtClean="0"/>
          </a:p>
          <a:p>
            <a:pPr>
              <a:buNone/>
            </a:pPr>
            <a:r>
              <a:rPr lang="en-US" dirty="0" smtClean="0"/>
              <a:t>Google and Yahoo do not have a significant difference in number of results</a:t>
            </a:r>
            <a:endParaRPr lang="en-US" dirty="0"/>
          </a:p>
        </p:txBody>
      </p:sp>
      <p:sp>
        <p:nvSpPr>
          <p:cNvPr id="4" name="Rectangle 3"/>
          <p:cNvSpPr/>
          <p:nvPr/>
        </p:nvSpPr>
        <p:spPr>
          <a:xfrm>
            <a:off x="2564078" y="295870"/>
            <a:ext cx="4015844" cy="923330"/>
          </a:xfrm>
          <a:prstGeom prst="rect">
            <a:avLst/>
          </a:prstGeom>
          <a:noFill/>
        </p:spPr>
        <p:txBody>
          <a:bodyPr wrap="non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Conclusions</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en/b/b7/Google1998.png"/>
          <p:cNvPicPr>
            <a:picLocks noChangeAspect="1" noChangeArrowheads="1"/>
          </p:cNvPicPr>
          <p:nvPr/>
        </p:nvPicPr>
        <p:blipFill>
          <a:blip r:embed="rId3"/>
          <a:srcRect b="18519"/>
          <a:stretch>
            <a:fillRect/>
          </a:stretch>
        </p:blipFill>
        <p:spPr bwMode="auto">
          <a:xfrm>
            <a:off x="857250" y="3505200"/>
            <a:ext cx="7429500" cy="3352800"/>
          </a:xfrm>
          <a:prstGeom prst="rect">
            <a:avLst/>
          </a:prstGeom>
          <a:noFill/>
        </p:spPr>
      </p:pic>
      <p:sp>
        <p:nvSpPr>
          <p:cNvPr id="3" name="Content Placeholder 2"/>
          <p:cNvSpPr>
            <a:spLocks noGrp="1"/>
          </p:cNvSpPr>
          <p:nvPr>
            <p:ph idx="1"/>
          </p:nvPr>
        </p:nvSpPr>
        <p:spPr>
          <a:xfrm>
            <a:off x="228600" y="990600"/>
            <a:ext cx="8915400" cy="3230563"/>
          </a:xfrm>
        </p:spPr>
        <p:txBody>
          <a:bodyPr/>
          <a:lstStyle/>
          <a:p>
            <a:r>
              <a:rPr lang="en-US" dirty="0" smtClean="0"/>
              <a:t>Started  in January 1996 by Larry Page, and soon after by Sergey </a:t>
            </a:r>
            <a:r>
              <a:rPr lang="en-US" dirty="0" err="1" smtClean="0"/>
              <a:t>Brin</a:t>
            </a:r>
            <a:endParaRPr lang="en-US" dirty="0" smtClean="0"/>
          </a:p>
          <a:p>
            <a:pPr lvl="1"/>
            <a:r>
              <a:rPr lang="en-US" dirty="0" smtClean="0"/>
              <a:t>2 students at University of CA</a:t>
            </a:r>
          </a:p>
          <a:p>
            <a:r>
              <a:rPr lang="en-US" dirty="0" smtClean="0"/>
              <a:t>Originally started on Stratford University website</a:t>
            </a:r>
          </a:p>
          <a:p>
            <a:pPr lvl="1"/>
            <a:r>
              <a:rPr lang="en-US" dirty="0" smtClean="0"/>
              <a:t>Registered google.com on September 15</a:t>
            </a:r>
            <a:r>
              <a:rPr lang="en-US" baseline="30000" dirty="0" smtClean="0"/>
              <a:t>th</a:t>
            </a:r>
            <a:r>
              <a:rPr lang="en-US" dirty="0" smtClean="0"/>
              <a:t>, 1997</a:t>
            </a:r>
          </a:p>
          <a:p>
            <a:endParaRPr lang="en-US" dirty="0"/>
          </a:p>
        </p:txBody>
      </p:sp>
      <p:sp>
        <p:nvSpPr>
          <p:cNvPr id="4" name="Rectangle 3"/>
          <p:cNvSpPr/>
          <p:nvPr/>
        </p:nvSpPr>
        <p:spPr>
          <a:xfrm>
            <a:off x="2358413" y="152400"/>
            <a:ext cx="3975319"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Background</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05000"/>
            <a:ext cx="8915400" cy="4525963"/>
          </a:xfrm>
        </p:spPr>
        <p:txBody>
          <a:bodyPr>
            <a:normAutofit/>
          </a:bodyPr>
          <a:lstStyle/>
          <a:p>
            <a:r>
              <a:rPr lang="en-US" sz="2800" dirty="0" smtClean="0"/>
              <a:t>Search Google for random words of different lengths</a:t>
            </a:r>
          </a:p>
          <a:p>
            <a:r>
              <a:rPr lang="en-US" sz="2800" dirty="0" smtClean="0"/>
              <a:t>Compare number of letters vs. search time</a:t>
            </a:r>
          </a:p>
          <a:p>
            <a:r>
              <a:rPr lang="en-US" sz="2800" dirty="0" smtClean="0"/>
              <a:t>Compare number of results vs. search time</a:t>
            </a:r>
            <a:endParaRPr lang="en-US" sz="2800" dirty="0"/>
          </a:p>
        </p:txBody>
      </p:sp>
      <p:sp>
        <p:nvSpPr>
          <p:cNvPr id="4" name="Rectangle 3"/>
          <p:cNvSpPr/>
          <p:nvPr/>
        </p:nvSpPr>
        <p:spPr>
          <a:xfrm>
            <a:off x="2358413" y="304800"/>
            <a:ext cx="442717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We </a:t>
            </a: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a:t>
            </a: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id</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8" name="Picture 4"/>
          <p:cNvPicPr>
            <a:picLocks noChangeAspect="1" noChangeArrowheads="1"/>
          </p:cNvPicPr>
          <p:nvPr/>
        </p:nvPicPr>
        <p:blipFill>
          <a:blip r:embed="rId3"/>
          <a:srcRect/>
          <a:stretch>
            <a:fillRect/>
          </a:stretch>
        </p:blipFill>
        <p:spPr bwMode="auto">
          <a:xfrm>
            <a:off x="85685" y="3726873"/>
            <a:ext cx="8975188"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0"/>
            <a:ext cx="9199419" cy="6858000"/>
            <a:chOff x="0" y="0"/>
            <a:chExt cx="9199419" cy="6858000"/>
          </a:xfrm>
        </p:grpSpPr>
        <p:pic>
          <p:nvPicPr>
            <p:cNvPr id="2050" name="Picture 2"/>
            <p:cNvPicPr>
              <a:picLocks noChangeAspect="1" noChangeArrowheads="1"/>
            </p:cNvPicPr>
            <p:nvPr/>
          </p:nvPicPr>
          <p:blipFill>
            <a:blip r:embed="rId3">
              <a:duotone>
                <a:schemeClr val="bg2">
                  <a:shade val="45000"/>
                  <a:satMod val="135000"/>
                </a:schemeClr>
                <a:prstClr val="white"/>
              </a:duotone>
            </a:blip>
            <a:srcRect l="994" t="13542" r="3125" b="6818"/>
            <a:stretch>
              <a:fillRect/>
            </a:stretch>
          </p:blipFill>
          <p:spPr bwMode="auto">
            <a:xfrm>
              <a:off x="0" y="0"/>
              <a:ext cx="9173901" cy="5715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duotone>
                <a:schemeClr val="bg2">
                  <a:shade val="45000"/>
                  <a:satMod val="135000"/>
                </a:schemeClr>
                <a:prstClr val="white"/>
              </a:duotone>
            </a:blip>
            <a:srcRect l="994" t="50000" r="2273" b="32292"/>
            <a:stretch>
              <a:fillRect/>
            </a:stretch>
          </p:blipFill>
          <p:spPr bwMode="auto">
            <a:xfrm>
              <a:off x="1" y="5562600"/>
              <a:ext cx="9199418" cy="1295400"/>
            </a:xfrm>
            <a:prstGeom prst="rect">
              <a:avLst/>
            </a:prstGeom>
            <a:noFill/>
            <a:ln w="9525">
              <a:noFill/>
              <a:miter lim="800000"/>
              <a:headEnd/>
              <a:tailEnd/>
            </a:ln>
            <a:effectLst/>
          </p:spPr>
        </p:pic>
      </p:grpSp>
      <p:sp>
        <p:nvSpPr>
          <p:cNvPr id="3" name="Content Placeholder 2"/>
          <p:cNvSpPr>
            <a:spLocks noGrp="1"/>
          </p:cNvSpPr>
          <p:nvPr>
            <p:ph idx="1"/>
          </p:nvPr>
        </p:nvSpPr>
        <p:spPr>
          <a:xfrm>
            <a:off x="457200" y="2057400"/>
            <a:ext cx="8382000" cy="4525963"/>
          </a:xfrm>
        </p:spPr>
        <p:txBody>
          <a:bodyPr/>
          <a:lstStyle/>
          <a:p>
            <a:r>
              <a:rPr lang="en-US" dirty="0" smtClean="0"/>
              <a:t>Picked random words from Wordox dictionary</a:t>
            </a:r>
          </a:p>
          <a:p>
            <a:r>
              <a:rPr lang="en-US" dirty="0" smtClean="0"/>
              <a:t>Searched for just that word on Google home page</a:t>
            </a:r>
          </a:p>
          <a:p>
            <a:r>
              <a:rPr lang="en-US" dirty="0" smtClean="0"/>
              <a:t>Copied down number of results and time it took for the search</a:t>
            </a:r>
            <a:endParaRPr lang="en-US" dirty="0"/>
          </a:p>
        </p:txBody>
      </p:sp>
      <p:sp>
        <p:nvSpPr>
          <p:cNvPr id="4" name="Rectangle 3"/>
          <p:cNvSpPr/>
          <p:nvPr/>
        </p:nvSpPr>
        <p:spPr>
          <a:xfrm>
            <a:off x="3039804" y="609600"/>
            <a:ext cx="3132396"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Procedure</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0" y="1570037"/>
            <a:ext cx="3581400" cy="4525963"/>
          </a:xfrm>
        </p:spPr>
        <p:txBody>
          <a:bodyPr/>
          <a:lstStyle/>
          <a:p>
            <a:r>
              <a:rPr lang="en-US" dirty="0" smtClean="0"/>
              <a:t>Assumed</a:t>
            </a:r>
          </a:p>
          <a:p>
            <a:endParaRPr lang="en-US" dirty="0"/>
          </a:p>
          <a:p>
            <a:r>
              <a:rPr lang="en-US" dirty="0" smtClean="0"/>
              <a:t>Assumed</a:t>
            </a:r>
            <a:endParaRPr lang="en-US" dirty="0"/>
          </a:p>
        </p:txBody>
      </p:sp>
      <p:sp>
        <p:nvSpPr>
          <p:cNvPr id="4" name="Rectangle 3"/>
          <p:cNvSpPr/>
          <p:nvPr/>
        </p:nvSpPr>
        <p:spPr>
          <a:xfrm>
            <a:off x="2468888" y="304800"/>
            <a:ext cx="4312912"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Assumptions</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Content Placeholder 2"/>
          <p:cNvSpPr txBox="1">
            <a:spLocks/>
          </p:cNvSpPr>
          <p:nvPr/>
        </p:nvSpPr>
        <p:spPr>
          <a:xfrm>
            <a:off x="457200" y="1570037"/>
            <a:ext cx="38100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2 independent SRS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Actual relationship is linear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124691" y="623454"/>
          <a:ext cx="2362199" cy="5067300"/>
        </p:xfrm>
        <a:graphic>
          <a:graphicData uri="http://schemas.openxmlformats.org/drawingml/2006/table">
            <a:tbl>
              <a:tblPr>
                <a:tableStyleId>{5940675A-B579-460E-94D1-54222C63F5DA}</a:tableStyleId>
              </a:tblPr>
              <a:tblGrid>
                <a:gridCol w="707047"/>
                <a:gridCol w="1080721"/>
                <a:gridCol w="574431"/>
              </a:tblGrid>
              <a:tr h="190500">
                <a:tc>
                  <a:txBody>
                    <a:bodyPr/>
                    <a:lstStyle/>
                    <a:p>
                      <a:pPr algn="ctr" fontAlgn="b"/>
                      <a:r>
                        <a:rPr lang="en-US" sz="1600" u="none" strike="noStrike" baseline="0" dirty="0"/>
                        <a:t>cub</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18,100,000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cab</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105,000,000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0.38</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mib</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23,300,000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hap</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15,400,000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oke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14,900,000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0.35</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rya</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308,000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0.13</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tic</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70,000,000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0.06</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ben</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561,000,000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rev</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211,000,000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0.08</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mat</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158,000,000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0.35</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ting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53,900,000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smtClean="0"/>
                        <a:t> jeux</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38,200,000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0.28</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shah</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40,100,000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0.23</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hype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34,500,000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0.11</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nobs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1,990,000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pong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33,000,000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0.06</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thae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3,500,000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0.28</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balm</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14,400,000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0.24</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span</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118,000,000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0.18</a:t>
                      </a:r>
                      <a:endParaRPr lang="en-US" sz="1600" b="0" i="0" u="none" strike="noStrike" baseline="0" dirty="0">
                        <a:solidFill>
                          <a:srgbClr val="000000"/>
                        </a:solidFill>
                        <a:latin typeface="Calibri"/>
                      </a:endParaRPr>
                    </a:p>
                  </a:txBody>
                  <a:tcPr marL="9525" marR="9525" marT="9525" marB="0" anchor="b"/>
                </a:tc>
              </a:tr>
              <a:tr h="190500">
                <a:tc>
                  <a:txBody>
                    <a:bodyPr/>
                    <a:lstStyle/>
                    <a:p>
                      <a:pPr algn="ctr" fontAlgn="b"/>
                      <a:r>
                        <a:rPr lang="en-US" sz="1600" u="none" strike="noStrike" baseline="0" dirty="0"/>
                        <a:t>deme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36,200,000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0.15</a:t>
                      </a:r>
                      <a:endParaRPr lang="en-US" sz="1600" b="0" i="0" u="none" strike="noStrike" baseline="0" dirty="0">
                        <a:solidFill>
                          <a:srgbClr val="000000"/>
                        </a:solidFill>
                        <a:latin typeface="Calibri"/>
                      </a:endParaRPr>
                    </a:p>
                  </a:txBody>
                  <a:tcPr marL="9525" marR="9525" marT="9525" marB="0" anchor="b"/>
                </a:tc>
              </a:tr>
            </a:tbl>
          </a:graphicData>
        </a:graphic>
      </p:graphicFrame>
      <p:graphicFrame>
        <p:nvGraphicFramePr>
          <p:cNvPr id="9" name="Table 8"/>
          <p:cNvGraphicFramePr>
            <a:graphicFrameLocks noGrp="1"/>
          </p:cNvGraphicFramePr>
          <p:nvPr/>
        </p:nvGraphicFramePr>
        <p:xfrm>
          <a:off x="2493819" y="623453"/>
          <a:ext cx="3041072" cy="5067300"/>
        </p:xfrm>
        <a:graphic>
          <a:graphicData uri="http://schemas.openxmlformats.org/drawingml/2006/table">
            <a:tbl>
              <a:tblPr>
                <a:tableStyleId>{5940675A-B579-460E-94D1-54222C63F5DA}</a:tableStyleId>
              </a:tblPr>
              <a:tblGrid>
                <a:gridCol w="1253189"/>
                <a:gridCol w="985843"/>
                <a:gridCol w="802040"/>
              </a:tblGrid>
              <a:tr h="253192">
                <a:tc>
                  <a:txBody>
                    <a:bodyPr/>
                    <a:lstStyle/>
                    <a:p>
                      <a:pPr algn="ctr" fontAlgn="b"/>
                      <a:r>
                        <a:rPr lang="en-US" sz="1600" u="none" strike="noStrike" baseline="0" dirty="0"/>
                        <a:t>carex</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1,870,000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0.07</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bends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12,600,000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0.18</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jisms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4,770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doles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1,060,000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0.19</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tawse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338,000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0.26</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spahi</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160,000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0.24</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ashes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26,900,000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chare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97,400,000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0.24</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borax</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2,320,000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0.05</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prang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2,480,000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0.07</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pontificals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43,700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0.19</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trichromats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26,500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supplanters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2,620,000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0.29</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prebiologic</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221,000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0.37</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regenerated</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3,610,000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0.34</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cheesecloth</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169,000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memorialize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661,000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preinvasion</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576,000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0.25</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binucleated</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51,100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0.31</a:t>
                      </a:r>
                      <a:endParaRPr lang="en-US" sz="1600" b="0" i="0" u="none" strike="noStrike" baseline="0" dirty="0">
                        <a:solidFill>
                          <a:srgbClr val="000000"/>
                        </a:solidFill>
                        <a:latin typeface="Calibri"/>
                      </a:endParaRPr>
                    </a:p>
                  </a:txBody>
                  <a:tcPr marL="9525" marR="9525" marT="9525" marB="0" anchor="b"/>
                </a:tc>
              </a:tr>
              <a:tr h="253192">
                <a:tc>
                  <a:txBody>
                    <a:bodyPr/>
                    <a:lstStyle/>
                    <a:p>
                      <a:pPr algn="ctr" fontAlgn="b"/>
                      <a:r>
                        <a:rPr lang="en-US" sz="1600" u="none" strike="noStrike" baseline="0" dirty="0"/>
                        <a:t>deceitfully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360,000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0.29</a:t>
                      </a:r>
                      <a:endParaRPr lang="en-US" sz="1600" b="0" i="0" u="none" strike="noStrike" baseline="0" dirty="0">
                        <a:solidFill>
                          <a:srgbClr val="000000"/>
                        </a:solidFill>
                        <a:latin typeface="Calibri"/>
                      </a:endParaRPr>
                    </a:p>
                  </a:txBody>
                  <a:tcPr marL="9525" marR="9525" marT="9525" marB="0" anchor="b"/>
                </a:tc>
              </a:tr>
            </a:tbl>
          </a:graphicData>
        </a:graphic>
      </p:graphicFrame>
      <p:graphicFrame>
        <p:nvGraphicFramePr>
          <p:cNvPr id="10" name="Table 9"/>
          <p:cNvGraphicFramePr>
            <a:graphicFrameLocks noGrp="1"/>
          </p:cNvGraphicFramePr>
          <p:nvPr/>
        </p:nvGraphicFramePr>
        <p:xfrm>
          <a:off x="5541817" y="623451"/>
          <a:ext cx="3505200" cy="5070760"/>
        </p:xfrm>
        <a:graphic>
          <a:graphicData uri="http://schemas.openxmlformats.org/drawingml/2006/table">
            <a:tbl>
              <a:tblPr>
                <a:tableStyleId>{5940675A-B579-460E-94D1-54222C63F5DA}</a:tableStyleId>
              </a:tblPr>
              <a:tblGrid>
                <a:gridCol w="1444451"/>
                <a:gridCol w="1136301"/>
                <a:gridCol w="924448"/>
              </a:tblGrid>
              <a:tr h="253538">
                <a:tc>
                  <a:txBody>
                    <a:bodyPr/>
                    <a:lstStyle/>
                    <a:p>
                      <a:pPr algn="ctr" fontAlgn="b"/>
                      <a:r>
                        <a:rPr lang="en-US" sz="1600" u="none" strike="noStrike" baseline="0" dirty="0"/>
                        <a:t>usufructuary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181,000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0.24</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appropriates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1,100,000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0.48</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circumfluent</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forgeability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41,700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0.19</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misericordes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212,000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0.23</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retrogresses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583,000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0.26</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futurologies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784,000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consultative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11,700,000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0.13</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temperaments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1,790,000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prefabricate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5,400,000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0.28</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subliterature</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60,600,000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0.37</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archegoniates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64,300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0.24</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antidiarrheal</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377,000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misconceiving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945,000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0.4</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preparatively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843,000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0.35</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chalcogenides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339,000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interpleading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85,300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0.26</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nonelementary</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32,800,000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0.31</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stratocracies</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1,740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a:t>
                      </a:r>
                      <a:endParaRPr lang="en-US" sz="1600" b="0" i="0" u="none" strike="noStrike" baseline="0" dirty="0">
                        <a:solidFill>
                          <a:srgbClr val="000000"/>
                        </a:solidFill>
                        <a:latin typeface="Calibri"/>
                      </a:endParaRPr>
                    </a:p>
                  </a:txBody>
                  <a:tcPr marL="9525" marR="9525" marT="9525" marB="0" anchor="b"/>
                </a:tc>
              </a:tr>
              <a:tr h="253538">
                <a:tc>
                  <a:txBody>
                    <a:bodyPr/>
                    <a:lstStyle/>
                    <a:p>
                      <a:pPr algn="ctr" fontAlgn="b"/>
                      <a:r>
                        <a:rPr lang="en-US" sz="1600" u="none" strike="noStrike" baseline="0" dirty="0"/>
                        <a:t>concentrating</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24,000,000</a:t>
                      </a:r>
                      <a:endParaRPr lang="en-US" sz="1600" b="0" i="0" u="none" strike="noStrike" baseline="0" dirty="0">
                        <a:solidFill>
                          <a:srgbClr val="000000"/>
                        </a:solidFill>
                        <a:latin typeface="Calibri"/>
                      </a:endParaRPr>
                    </a:p>
                  </a:txBody>
                  <a:tcPr marL="9525" marR="9525" marT="9525" marB="0" anchor="b"/>
                </a:tc>
                <a:tc>
                  <a:txBody>
                    <a:bodyPr/>
                    <a:lstStyle/>
                    <a:p>
                      <a:pPr algn="r" fontAlgn="b"/>
                      <a:r>
                        <a:rPr lang="en-US" sz="1600" u="none" strike="noStrike" baseline="0" dirty="0"/>
                        <a:t>0.22</a:t>
                      </a:r>
                      <a:endParaRPr lang="en-US" sz="1600" b="0" i="0" u="none" strike="noStrike" baseline="0" dirty="0">
                        <a:solidFill>
                          <a:srgbClr val="000000"/>
                        </a:solidFill>
                        <a:latin typeface="Calibri"/>
                      </a:endParaRPr>
                    </a:p>
                  </a:txBody>
                  <a:tcPr marL="9525" marR="9525" marT="9525" marB="0" anchor="b"/>
                </a:tc>
              </a:tr>
            </a:tbl>
          </a:graphicData>
        </a:graphic>
      </p:graphicFrame>
      <p:sp>
        <p:nvSpPr>
          <p:cNvPr id="11" name="Rectangle 10"/>
          <p:cNvSpPr/>
          <p:nvPr/>
        </p:nvSpPr>
        <p:spPr>
          <a:xfrm>
            <a:off x="3733800" y="-152400"/>
            <a:ext cx="1684757"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Data</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2" name="Picture 11" descr="too many.PNG"/>
          <p:cNvPicPr>
            <a:picLocks noChangeAspect="1"/>
          </p:cNvPicPr>
          <p:nvPr/>
        </p:nvPicPr>
        <p:blipFill>
          <a:blip r:embed="rId3"/>
          <a:stretch>
            <a:fillRect/>
          </a:stretch>
        </p:blipFill>
        <p:spPr>
          <a:xfrm>
            <a:off x="1600200" y="5721062"/>
            <a:ext cx="6029325" cy="10953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58413" y="304800"/>
            <a:ext cx="463338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Results Part 1</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graphicFrame>
        <p:nvGraphicFramePr>
          <p:cNvPr id="5" name="Chart 4"/>
          <p:cNvGraphicFramePr/>
          <p:nvPr/>
        </p:nvGraphicFramePr>
        <p:xfrm>
          <a:off x="304800" y="1219200"/>
          <a:ext cx="8458200" cy="3581400"/>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Group 15"/>
          <p:cNvGrpSpPr/>
          <p:nvPr/>
        </p:nvGrpSpPr>
        <p:grpSpPr>
          <a:xfrm>
            <a:off x="5638800" y="2514600"/>
            <a:ext cx="152400" cy="76200"/>
            <a:chOff x="3810000" y="2133600"/>
            <a:chExt cx="304800" cy="228600"/>
          </a:xfrm>
        </p:grpSpPr>
        <p:cxnSp>
          <p:nvCxnSpPr>
            <p:cNvPr id="7" name="Straight Connector 6"/>
            <p:cNvCxnSpPr/>
            <p:nvPr/>
          </p:nvCxnSpPr>
          <p:spPr>
            <a:xfrm rot="5400000" flipH="1" flipV="1">
              <a:off x="3771900" y="2171700"/>
              <a:ext cx="228600" cy="152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V="1">
              <a:off x="3924300" y="2171700"/>
              <a:ext cx="228600" cy="1524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3276600" y="5181600"/>
            <a:ext cx="2362200" cy="646331"/>
          </a:xfrm>
          <a:prstGeom prst="rect">
            <a:avLst/>
          </a:prstGeom>
          <a:noFill/>
        </p:spPr>
        <p:txBody>
          <a:bodyPr wrap="square" rtlCol="0">
            <a:spAutoFit/>
          </a:bodyPr>
          <a:lstStyle/>
          <a:p>
            <a:r>
              <a:rPr lang="en-US" dirty="0" smtClean="0"/>
              <a:t>Pretty scattered</a:t>
            </a:r>
          </a:p>
          <a:p>
            <a:r>
              <a:rPr lang="en-US" dirty="0" smtClean="0"/>
              <a:t>Very weak relationship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458200" cy="4525963"/>
          </a:xfrm>
        </p:spPr>
        <p:txBody>
          <a:bodyPr>
            <a:normAutofit lnSpcReduction="10000"/>
          </a:bodyPr>
          <a:lstStyle/>
          <a:p>
            <a:pPr>
              <a:buNone/>
            </a:pPr>
            <a:r>
              <a:rPr lang="en-US" dirty="0" smtClean="0"/>
              <a:t>Ho: </a:t>
            </a:r>
            <a:r>
              <a:rPr lang="el-GR" dirty="0" smtClean="0"/>
              <a:t>β</a:t>
            </a:r>
            <a:r>
              <a:rPr lang="en-US" dirty="0" smtClean="0"/>
              <a:t>=0</a:t>
            </a:r>
          </a:p>
          <a:p>
            <a:pPr>
              <a:buNone/>
            </a:pPr>
            <a:r>
              <a:rPr lang="en-US" dirty="0" smtClean="0"/>
              <a:t>Ha: </a:t>
            </a:r>
            <a:r>
              <a:rPr lang="el-GR" dirty="0" smtClean="0"/>
              <a:t>β</a:t>
            </a:r>
            <a:r>
              <a:rPr lang="en-US" dirty="0" smtClean="0"/>
              <a:t>&gt;0</a:t>
            </a:r>
          </a:p>
          <a:p>
            <a:endParaRPr lang="en-US" dirty="0"/>
          </a:p>
          <a:p>
            <a:pPr>
              <a:buNone/>
            </a:pPr>
            <a:r>
              <a:rPr lang="en-US" dirty="0" smtClean="0"/>
              <a:t>t = b/</a:t>
            </a:r>
            <a:r>
              <a:rPr lang="en-US" dirty="0" err="1" smtClean="0"/>
              <a:t>SE</a:t>
            </a:r>
            <a:r>
              <a:rPr lang="en-US" baseline="-25000" dirty="0" err="1" smtClean="0"/>
              <a:t>b</a:t>
            </a:r>
            <a:r>
              <a:rPr lang="en-US" dirty="0" smtClean="0"/>
              <a:t> = -.3576</a:t>
            </a:r>
          </a:p>
          <a:p>
            <a:pPr>
              <a:buNone/>
            </a:pPr>
            <a:r>
              <a:rPr lang="en-US" dirty="0" smtClean="0"/>
              <a:t>p(t&gt;-.3576) = .6390</a:t>
            </a:r>
          </a:p>
          <a:p>
            <a:pPr>
              <a:buNone/>
            </a:pPr>
            <a:endParaRPr lang="en-US" dirty="0" smtClean="0"/>
          </a:p>
          <a:p>
            <a:pPr indent="0">
              <a:buNone/>
            </a:pPr>
            <a:r>
              <a:rPr lang="en-US" sz="2000" dirty="0" smtClean="0"/>
              <a:t>We fail to reject Ho because our p-value of .6390 is greater than alpha = .05. We have sufficient evidence that the slope of the population regression line for search results and time on Google is equal to zero. Therefore, as number of results increases, the time of search stays the same.</a:t>
            </a:r>
            <a:endParaRPr lang="en-US" sz="2000" dirty="0"/>
          </a:p>
        </p:txBody>
      </p:sp>
      <p:sp>
        <p:nvSpPr>
          <p:cNvPr id="4" name="Rectangle 3"/>
          <p:cNvSpPr/>
          <p:nvPr/>
        </p:nvSpPr>
        <p:spPr>
          <a:xfrm>
            <a:off x="3066748" y="304800"/>
            <a:ext cx="3010504"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Line Test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24252" y="304800"/>
            <a:ext cx="6495496" cy="923330"/>
          </a:xfrm>
          <a:prstGeom prst="rect">
            <a:avLst/>
          </a:prstGeom>
          <a:noFill/>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Confidence Interval</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TextBox 2"/>
          <p:cNvSpPr txBox="1"/>
          <p:nvPr/>
        </p:nvSpPr>
        <p:spPr>
          <a:xfrm>
            <a:off x="304800" y="1143000"/>
            <a:ext cx="8534400" cy="5509200"/>
          </a:xfrm>
          <a:prstGeom prst="rect">
            <a:avLst/>
          </a:prstGeom>
          <a:noFill/>
        </p:spPr>
        <p:txBody>
          <a:bodyPr wrap="square" rtlCol="0">
            <a:spAutoFit/>
          </a:bodyPr>
          <a:lstStyle/>
          <a:p>
            <a:r>
              <a:rPr lang="en-US" sz="3200" dirty="0" smtClean="0"/>
              <a:t>Confidence level: 95%</a:t>
            </a:r>
          </a:p>
          <a:p>
            <a:endParaRPr lang="en-US" sz="3200" dirty="0" smtClean="0"/>
          </a:p>
          <a:p>
            <a:r>
              <a:rPr lang="en-US" sz="3200" dirty="0" smtClean="0"/>
              <a:t>b ± t* </a:t>
            </a:r>
            <a:r>
              <a:rPr lang="en-US" sz="3200" dirty="0" err="1" smtClean="0"/>
              <a:t>SE</a:t>
            </a:r>
            <a:r>
              <a:rPr lang="en-US" sz="3200" baseline="-25000" dirty="0" err="1" smtClean="0"/>
              <a:t>b</a:t>
            </a:r>
            <a:endParaRPr lang="en-US" sz="3200" baseline="-25000" dirty="0" smtClean="0"/>
          </a:p>
          <a:p>
            <a:r>
              <a:rPr lang="en-US" sz="3200" dirty="0" smtClean="0"/>
              <a:t>(-4 x10</a:t>
            </a:r>
            <a:r>
              <a:rPr lang="en-US" sz="3200" baseline="30000" dirty="0" smtClean="0"/>
              <a:t>-10 </a:t>
            </a:r>
            <a:r>
              <a:rPr lang="en-US" sz="3200" dirty="0" smtClean="0"/>
              <a:t>, 2 x10</a:t>
            </a:r>
            <a:r>
              <a:rPr lang="en-US" sz="3200" baseline="30000" dirty="0" smtClean="0"/>
              <a:t>-10</a:t>
            </a:r>
            <a:r>
              <a:rPr lang="en-US" sz="3200" dirty="0" smtClean="0"/>
              <a:t>)</a:t>
            </a:r>
          </a:p>
          <a:p>
            <a:endParaRPr lang="en-US" sz="3200" dirty="0" smtClean="0"/>
          </a:p>
          <a:p>
            <a:r>
              <a:rPr lang="en-US" sz="3200" dirty="0" smtClean="0"/>
              <a:t>We are 95% confident that the slope of the population regression line lies between -4 x10</a:t>
            </a:r>
            <a:r>
              <a:rPr lang="en-US" sz="3200" baseline="30000" dirty="0" smtClean="0"/>
              <a:t>-10 </a:t>
            </a:r>
            <a:r>
              <a:rPr lang="en-US" sz="3200" dirty="0" smtClean="0"/>
              <a:t>and 2 x10</a:t>
            </a:r>
            <a:r>
              <a:rPr lang="en-US" sz="3200" baseline="30000" dirty="0" smtClean="0"/>
              <a:t>-10 </a:t>
            </a:r>
            <a:r>
              <a:rPr lang="en-US" sz="3200" dirty="0" smtClean="0"/>
              <a:t>seconds per result. Because zero is within the interval, we can say that there is no relationship between number of results and search time.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TotalTime>
  <Words>860</Words>
  <Application>Microsoft Office PowerPoint</Application>
  <PresentationFormat>On-screen Show (4:3)</PresentationFormat>
  <Paragraphs>350</Paragraphs>
  <Slides>18</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CBSD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sth_user</dc:creator>
  <cp:lastModifiedBy>Lauren Senske</cp:lastModifiedBy>
  <cp:revision>24</cp:revision>
  <dcterms:created xsi:type="dcterms:W3CDTF">2009-01-22T19:44:02Z</dcterms:created>
  <dcterms:modified xsi:type="dcterms:W3CDTF">2009-01-26T12:05:40Z</dcterms:modified>
</cp:coreProperties>
</file>